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7"/>
  </p:notesMasterIdLst>
  <p:sldIdLst>
    <p:sldId id="270" r:id="rId5"/>
    <p:sldId id="271" r:id="rId6"/>
  </p:sldIdLst>
  <p:sldSz cx="6858000" cy="9144000" type="letter"/>
  <p:notesSz cx="6900863" cy="9291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EB"/>
    <a:srgbClr val="FDF1E9"/>
    <a:srgbClr val="990000"/>
    <a:srgbClr val="0066FF"/>
    <a:srgbClr val="E3A3A3"/>
    <a:srgbClr val="FFEAEC"/>
    <a:srgbClr val="FFD5D4"/>
    <a:srgbClr val="FFF5C9"/>
    <a:srgbClr val="FFCC00"/>
    <a:srgbClr val="FF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16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90374" cy="466196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8893" y="4"/>
            <a:ext cx="2990374" cy="466196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162050"/>
            <a:ext cx="2351087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7" tIns="46404" rIns="92807" bIns="464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0087" y="4471606"/>
            <a:ext cx="5520690" cy="3658581"/>
          </a:xfrm>
          <a:prstGeom prst="rect">
            <a:avLst/>
          </a:prstGeom>
        </p:spPr>
        <p:txBody>
          <a:bodyPr vert="horz" lIns="92807" tIns="46404" rIns="92807" bIns="464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5445"/>
            <a:ext cx="2990374" cy="466195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8893" y="8825445"/>
            <a:ext cx="2990374" cy="466195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64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67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3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64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8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05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27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13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90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ight Arrow 47"/>
          <p:cNvSpPr/>
          <p:nvPr/>
        </p:nvSpPr>
        <p:spPr>
          <a:xfrm>
            <a:off x="2664731" y="2193825"/>
            <a:ext cx="230321" cy="129457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76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3" y="10781"/>
            <a:ext cx="6858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/>
                </a:solidFill>
                <a:latin typeface="Arial"/>
                <a:cs typeface="Arial"/>
              </a:rPr>
              <a:t>L.P. Miles 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"/>
                <a:cs typeface="Arial"/>
              </a:rPr>
              <a:t>2019-2020 Implementation Plan</a:t>
            </a:r>
            <a:endParaRPr lang="en-US" sz="9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52389" y="1698927"/>
            <a:ext cx="816249" cy="1876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19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688777" y="2631032"/>
            <a:ext cx="856325" cy="2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19" b="1" dirty="0">
                <a:latin typeface="Arial"/>
                <a:cs typeface="Arial"/>
              </a:rPr>
              <a:t>School Strategies</a:t>
            </a:r>
          </a:p>
          <a:p>
            <a:endParaRPr lang="en-US" sz="675" b="1" dirty="0"/>
          </a:p>
        </p:txBody>
      </p:sp>
      <p:sp>
        <p:nvSpPr>
          <p:cNvPr id="9" name="Rectangle 8"/>
          <p:cNvSpPr/>
          <p:nvPr/>
        </p:nvSpPr>
        <p:spPr>
          <a:xfrm>
            <a:off x="1580016" y="2799462"/>
            <a:ext cx="3271241" cy="21550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indent="-457200">
              <a:buAutoNum type="arabicPeriod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Media Specialist will set AR goals with students and teachers.</a:t>
            </a:r>
          </a:p>
          <a:p>
            <a:pPr marL="182880" indent="-457200">
              <a:buAutoNum type="arabicPeriod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Teachers will effectively use Guided Reading and  F&amp;P to increase reading comprehension and skill levels. </a:t>
            </a:r>
          </a:p>
          <a:p>
            <a:pPr marL="182880" indent="-457200">
              <a:buAutoNum type="arabicPeriod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Teachers and students will use IDI(Individual Decoding Inventory) to focus on phonemic skills. 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2540" y="594814"/>
            <a:ext cx="1486541" cy="910617"/>
          </a:xfrm>
          <a:prstGeom prst="roundRect">
            <a:avLst/>
          </a:prstGeom>
          <a:solidFill>
            <a:schemeClr val="bg2">
              <a:alpha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Mission:</a:t>
            </a:r>
          </a:p>
          <a:p>
            <a:pPr algn="ctr"/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With a caring culture of trust and collaboration, every student will graduate ready for college and career.</a:t>
            </a:r>
          </a:p>
          <a:p>
            <a:pPr algn="ctr"/>
            <a:r>
              <a:rPr lang="en-US" sz="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Vision:</a:t>
            </a:r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/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high performing school district where students love to learn, educators inspire, families engage and the community trusts the system.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49471" y="397072"/>
            <a:ext cx="1119217" cy="187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19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729680" y="590309"/>
            <a:ext cx="2110986" cy="925056"/>
          </a:xfrm>
          <a:prstGeom prst="roundRect">
            <a:avLst/>
          </a:prstGeom>
          <a:solidFill>
            <a:schemeClr val="bg2">
              <a:alpha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vision of the Mays Cluster is to provide instruction that is standards based, integrated and rigorous; focusing on the whole child, while collaborating with all constituents to prepare students at the elementary, middle, and high school level for graduation and beyond.</a:t>
            </a:r>
          </a:p>
          <a:p>
            <a:pPr algn="ctr"/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vision of the Mays cluster is to prepare students to become 21st century leaders who are ready for college, career, and beyond.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220036" y="395795"/>
            <a:ext cx="1119217" cy="187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19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4051265" y="584688"/>
            <a:ext cx="2719369" cy="937578"/>
          </a:xfrm>
          <a:prstGeom prst="roundRect">
            <a:avLst/>
          </a:prstGeom>
          <a:solidFill>
            <a:schemeClr val="bg2">
              <a:alpha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Mission:</a:t>
            </a:r>
          </a:p>
          <a:p>
            <a:pPr algn="ctr"/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Miles Intermediate will provide a safe student environment that promotes  academic success, models life-long learning and prepares students to become globally competitive citizens.</a:t>
            </a:r>
          </a:p>
          <a:p>
            <a:pPr algn="ctr"/>
            <a:endParaRPr lang="en-US" sz="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Vision:</a:t>
            </a:r>
          </a:p>
          <a:p>
            <a:pPr algn="ctr"/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Miles Intermediate is to be a nurturing, comprehensive, and high performing school where faculty, staff, parents, and all stakeholders will concertedly prepare our students to become globally competitive citizens.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969154" y="385383"/>
            <a:ext cx="1109599" cy="187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19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381692" y="1704550"/>
            <a:ext cx="117505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Arial"/>
                <a:cs typeface="Arial"/>
              </a:rPr>
              <a:t>SMART Goals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973994" y="1878555"/>
            <a:ext cx="3713554" cy="740863"/>
          </a:xfrm>
          <a:prstGeom prst="rect">
            <a:avLst/>
          </a:prstGeom>
          <a:solidFill>
            <a:srgbClr val="FDF1E9"/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000" dirty="0" smtClean="0">
                <a:solidFill>
                  <a:schemeClr val="tx1"/>
                </a:solidFill>
                <a:cs typeface="Arial" panose="020B0604020202020204" pitchFamily="34" charset="0"/>
              </a:rPr>
              <a:t>By April 25</a:t>
            </a:r>
            <a:r>
              <a:rPr lang="en-US" sz="1000" baseline="30000" dirty="0" smtClean="0">
                <a:solidFill>
                  <a:schemeClr val="tx1"/>
                </a:solidFill>
                <a:cs typeface="Arial" panose="020B0604020202020204" pitchFamily="34" charset="0"/>
              </a:rPr>
              <a:t>th</a:t>
            </a:r>
            <a:r>
              <a:rPr lang="en-US" sz="1000" dirty="0" smtClean="0">
                <a:solidFill>
                  <a:schemeClr val="tx1"/>
                </a:solidFill>
                <a:cs typeface="Arial" panose="020B0604020202020204" pitchFamily="34" charset="0"/>
              </a:rPr>
              <a:t>,2020, Miles will increase the number of students performing proficient on GMAS by 10 students for each grade level. </a:t>
            </a:r>
            <a:endParaRPr lang="en-US" sz="10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820643" y="1556717"/>
            <a:ext cx="946093" cy="187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19" b="1" dirty="0">
                <a:latin typeface="Arial"/>
                <a:cs typeface="Arial"/>
              </a:rPr>
              <a:t>Signature Program</a:t>
            </a:r>
            <a:r>
              <a:rPr lang="en-US" sz="619" b="1" dirty="0" smtClean="0">
                <a:latin typeface="Arial"/>
                <a:cs typeface="Arial"/>
              </a:rPr>
              <a:t>: </a:t>
            </a:r>
            <a:endParaRPr lang="en-US" sz="619" b="1" u="sng" dirty="0">
              <a:latin typeface="Arial"/>
              <a:cs typeface="Arial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3853111" y="953500"/>
            <a:ext cx="189311" cy="19324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76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1540369" y="953499"/>
            <a:ext cx="189311" cy="19324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76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3936" y="1871905"/>
            <a:ext cx="2616774" cy="745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Increase the number of students performing proficient on the Georgia Milestones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26566" y="2796493"/>
            <a:ext cx="1279344" cy="2155034"/>
          </a:xfrm>
          <a:prstGeom prst="rect">
            <a:avLst/>
          </a:prstGeom>
          <a:solidFill>
            <a:srgbClr val="FFFAEB"/>
          </a:solidFill>
          <a:ln w="254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1. Teachers being trained in a timely manner on the ELA and Math Curriculum.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New teachers new to the position and not enough teaching experience.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Lack of classroom management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34502" y="2617235"/>
            <a:ext cx="490840" cy="2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19" b="1" dirty="0">
                <a:latin typeface="Arial"/>
                <a:cs typeface="Arial"/>
              </a:rPr>
              <a:t>Barriers</a:t>
            </a:r>
          </a:p>
          <a:p>
            <a:endParaRPr lang="en-US" sz="675" b="1" dirty="0"/>
          </a:p>
        </p:txBody>
      </p:sp>
      <p:sp>
        <p:nvSpPr>
          <p:cNvPr id="52" name="Rectangle 51"/>
          <p:cNvSpPr/>
          <p:nvPr/>
        </p:nvSpPr>
        <p:spPr>
          <a:xfrm>
            <a:off x="4930922" y="2792412"/>
            <a:ext cx="1781685" cy="2155034"/>
          </a:xfrm>
          <a:prstGeom prst="rect">
            <a:avLst/>
          </a:prstGeom>
          <a:solidFill>
            <a:srgbClr val="FFFAEB"/>
          </a:solidFill>
          <a:ln w="254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1. Increase in STAR reading scores quarterly.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Increase the reading comprehension and fluency performance on F&amp;P testing.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Increase the proficiency rates on GMAS in the area of reading. 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435602" y="2617757"/>
            <a:ext cx="803425" cy="2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19" b="1" dirty="0">
                <a:latin typeface="Arial"/>
                <a:cs typeface="Arial"/>
              </a:rPr>
              <a:t>Strategic Impact</a:t>
            </a:r>
          </a:p>
          <a:p>
            <a:endParaRPr lang="en-US" sz="675" b="1" dirty="0"/>
          </a:p>
        </p:txBody>
      </p:sp>
      <p:sp>
        <p:nvSpPr>
          <p:cNvPr id="55" name="Right Arrow 54"/>
          <p:cNvSpPr/>
          <p:nvPr/>
        </p:nvSpPr>
        <p:spPr>
          <a:xfrm>
            <a:off x="2664732" y="5721301"/>
            <a:ext cx="230321" cy="129457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2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691656" y="6525289"/>
            <a:ext cx="856325" cy="2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19" b="1" dirty="0">
                <a:latin typeface="Arial"/>
                <a:cs typeface="Arial"/>
              </a:rPr>
              <a:t>School Strategies</a:t>
            </a:r>
          </a:p>
          <a:p>
            <a:endParaRPr lang="en-US" sz="675" b="1" dirty="0"/>
          </a:p>
        </p:txBody>
      </p:sp>
      <p:sp>
        <p:nvSpPr>
          <p:cNvPr id="59" name="Rectangle 58"/>
          <p:cNvSpPr/>
          <p:nvPr/>
        </p:nvSpPr>
        <p:spPr>
          <a:xfrm>
            <a:off x="1554956" y="6717915"/>
            <a:ext cx="3271241" cy="19740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indent="-457200">
              <a:buAutoNum type="arabicPeriod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School –wide teacher mentor program.</a:t>
            </a:r>
          </a:p>
          <a:p>
            <a:pPr marL="182880" indent="-457200">
              <a:buAutoNum type="arabicPeriod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Provide need based clinics for teachers after school throughout the school year. </a:t>
            </a:r>
          </a:p>
          <a:p>
            <a:pPr marL="182880" indent="-457200">
              <a:buAutoNum type="arabicPeriod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Utilize the instructional coaches, EIP Team, and Leadership Team to decrease the workload of teachers.  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973995" y="5127490"/>
            <a:ext cx="3713553" cy="1356447"/>
          </a:xfrm>
          <a:prstGeom prst="rect">
            <a:avLst/>
          </a:prstGeom>
          <a:solidFill>
            <a:srgbClr val="FDF1E9"/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1200" dirty="0" smtClean="0">
                <a:solidFill>
                  <a:schemeClr val="tx1"/>
                </a:solidFill>
                <a:cs typeface="Arial" panose="020B0604020202020204" pitchFamily="34" charset="0"/>
              </a:rPr>
              <a:t>By May 22</a:t>
            </a:r>
            <a:r>
              <a:rPr lang="en-US" sz="1200" baseline="30000" dirty="0" smtClean="0">
                <a:solidFill>
                  <a:schemeClr val="tx1"/>
                </a:solidFill>
                <a:cs typeface="Arial" panose="020B0604020202020204" pitchFamily="34" charset="0"/>
              </a:rPr>
              <a:t>nd</a:t>
            </a:r>
            <a:r>
              <a:rPr lang="en-US" sz="1200" dirty="0" smtClean="0">
                <a:solidFill>
                  <a:schemeClr val="tx1"/>
                </a:solidFill>
                <a:cs typeface="Arial" panose="020B0604020202020204" pitchFamily="34" charset="0"/>
              </a:rPr>
              <a:t>, 2020, Miles will retain 60% of new hires for the 2019-2020 school year. </a:t>
            </a:r>
            <a:endParaRPr lang="en-US" sz="12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33937" y="5122061"/>
            <a:ext cx="2616774" cy="13646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</a:rPr>
              <a:t>2. Increase the teacher retention rate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01507" y="6714946"/>
            <a:ext cx="1304404" cy="1974019"/>
          </a:xfrm>
          <a:prstGeom prst="rect">
            <a:avLst/>
          </a:prstGeom>
          <a:solidFill>
            <a:srgbClr val="FFFAEB"/>
          </a:solidFill>
          <a:ln w="254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Teachers choosing to leave despite the level of support given.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Teacher workload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Lack of support given to all teachers. 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09443" y="6543814"/>
            <a:ext cx="490840" cy="2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19" b="1" dirty="0">
                <a:latin typeface="Arial"/>
                <a:cs typeface="Arial"/>
              </a:rPr>
              <a:t>Barriers</a:t>
            </a:r>
          </a:p>
          <a:p>
            <a:endParaRPr lang="en-US" sz="675" b="1" dirty="0"/>
          </a:p>
        </p:txBody>
      </p:sp>
      <p:sp>
        <p:nvSpPr>
          <p:cNvPr id="68" name="Rectangle 67"/>
          <p:cNvSpPr/>
          <p:nvPr/>
        </p:nvSpPr>
        <p:spPr>
          <a:xfrm>
            <a:off x="4905863" y="6710865"/>
            <a:ext cx="1781685" cy="1974019"/>
          </a:xfrm>
          <a:prstGeom prst="rect">
            <a:avLst/>
          </a:prstGeom>
          <a:solidFill>
            <a:srgbClr val="FFFAEB"/>
          </a:solidFill>
          <a:ln w="254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We will retain high performing teachers.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Teachers will encourage other teachers to join the Miles family. 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Teachers will be highly trained in all content areas. 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492264" y="6533703"/>
            <a:ext cx="803425" cy="2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19" b="1" dirty="0">
                <a:latin typeface="Arial"/>
                <a:cs typeface="Arial"/>
              </a:rPr>
              <a:t>Strategic Impact</a:t>
            </a:r>
          </a:p>
          <a:p>
            <a:endParaRPr lang="en-US" sz="675" b="1" dirty="0"/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ight Arrow 47"/>
          <p:cNvSpPr/>
          <p:nvPr/>
        </p:nvSpPr>
        <p:spPr>
          <a:xfrm>
            <a:off x="2689805" y="2834013"/>
            <a:ext cx="230321" cy="129457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76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3" y="10781"/>
            <a:ext cx="685800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/>
                </a:solidFill>
                <a:latin typeface="Arial"/>
                <a:cs typeface="Arial"/>
              </a:rPr>
              <a:t>School Name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"/>
                <a:cs typeface="Arial"/>
              </a:rPr>
              <a:t>2019-2020 Implementation Plan</a:t>
            </a:r>
            <a:endParaRPr lang="en-US" sz="9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77463" y="2339115"/>
            <a:ext cx="816249" cy="1876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19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621221" y="5364425"/>
            <a:ext cx="856325" cy="2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19" b="1" dirty="0">
                <a:latin typeface="Arial"/>
                <a:cs typeface="Arial"/>
              </a:rPr>
              <a:t>School Strategies</a:t>
            </a:r>
          </a:p>
          <a:p>
            <a:endParaRPr lang="en-US" sz="675" b="1" dirty="0"/>
          </a:p>
        </p:txBody>
      </p:sp>
      <p:sp>
        <p:nvSpPr>
          <p:cNvPr id="9" name="Rectangle 8"/>
          <p:cNvSpPr/>
          <p:nvPr/>
        </p:nvSpPr>
        <p:spPr>
          <a:xfrm>
            <a:off x="1512460" y="5532855"/>
            <a:ext cx="3271241" cy="21550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Principals will identify or confirm strategies that address the barriers outlined. Some strategies may require school-based solutions. In those cases, the GO Team will implement the School-based Solutions process</a:t>
            </a:r>
          </a:p>
          <a:p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Definition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new or existing set of actions a school chooses to pursue in order to achieve its priorities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High-leverage, have significant impact to eliminate barriers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Evidence-based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Determined by school leadership </a:t>
            </a:r>
          </a:p>
          <a:p>
            <a:pPr marL="182880" indent="-457200"/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2540" y="594814"/>
            <a:ext cx="1486541" cy="910617"/>
          </a:xfrm>
          <a:prstGeom prst="roundRect">
            <a:avLst/>
          </a:prstGeom>
          <a:solidFill>
            <a:schemeClr val="bg2">
              <a:alpha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Mission:</a:t>
            </a:r>
          </a:p>
          <a:p>
            <a:pPr algn="ctr"/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With a caring culture of trust and collaboration, every student will graduate ready for college and career.</a:t>
            </a:r>
          </a:p>
          <a:p>
            <a:pPr algn="ctr"/>
            <a:r>
              <a:rPr lang="en-US" sz="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Vision:</a:t>
            </a:r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/>
            <a:r>
              <a:rPr lang="en-US" sz="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high performing school district where students love to learn, educators inspire, families engage and the community trusts the system.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49471" y="397072"/>
            <a:ext cx="1119217" cy="187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19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729680" y="590309"/>
            <a:ext cx="2110986" cy="925056"/>
          </a:xfrm>
          <a:prstGeom prst="roundRect">
            <a:avLst/>
          </a:prstGeom>
          <a:solidFill>
            <a:schemeClr val="bg2">
              <a:alpha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220036" y="395795"/>
            <a:ext cx="1119217" cy="187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19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4051265" y="584688"/>
            <a:ext cx="2719369" cy="937578"/>
          </a:xfrm>
          <a:prstGeom prst="roundRect">
            <a:avLst/>
          </a:prstGeom>
          <a:solidFill>
            <a:schemeClr val="bg2">
              <a:alpha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969154" y="385383"/>
            <a:ext cx="1109599" cy="187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19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406766" y="2344738"/>
            <a:ext cx="117505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Arial"/>
                <a:cs typeface="Arial"/>
              </a:rPr>
              <a:t>SMART Goals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999068" y="2518743"/>
            <a:ext cx="3713554" cy="2831885"/>
          </a:xfrm>
          <a:prstGeom prst="rect">
            <a:avLst/>
          </a:prstGeom>
          <a:solidFill>
            <a:srgbClr val="FDF1E9"/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Principals &amp; GO Teams should confirm or craft a SMART Goal that will address each of your two priorities (one goal each).</a:t>
            </a:r>
            <a:endParaRPr lang="en-US" sz="1000" dirty="0">
              <a:solidFill>
                <a:prstClr val="black"/>
              </a:solidFill>
            </a:endParaRPr>
          </a:p>
          <a:p>
            <a:pPr lvl="0"/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Ensure goals are specific, measurable, achievable, relevant, and time-bound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267035" y="2196905"/>
            <a:ext cx="2103461" cy="187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19" b="1" dirty="0">
                <a:latin typeface="Arial"/>
                <a:cs typeface="Arial"/>
              </a:rPr>
              <a:t>Signature </a:t>
            </a:r>
            <a:r>
              <a:rPr lang="en-US" sz="619" b="1" dirty="0" smtClean="0">
                <a:latin typeface="Arial"/>
                <a:cs typeface="Arial"/>
              </a:rPr>
              <a:t>Program: </a:t>
            </a:r>
            <a:r>
              <a:rPr lang="en-US" sz="619" b="1" i="1" dirty="0" smtClean="0">
                <a:latin typeface="Arial"/>
                <a:cs typeface="Arial"/>
              </a:rPr>
              <a:t>IB, STEM, or College &amp; Career </a:t>
            </a:r>
            <a:endParaRPr lang="en-US" sz="619" b="1" i="1" u="sng" dirty="0">
              <a:latin typeface="Arial"/>
              <a:cs typeface="Arial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3853111" y="953500"/>
            <a:ext cx="189311" cy="19324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76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1540369" y="953499"/>
            <a:ext cx="189311" cy="19324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76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59010" y="2512092"/>
            <a:ext cx="2616774" cy="28385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solidFill>
                  <a:schemeClr val="tx1"/>
                </a:solidFill>
              </a:rPr>
              <a:t>Based on your data and your existing strategic plan, principals &amp; GO Teams should confirm or craft two priorities for 2019-2020.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r>
              <a:rPr lang="en-US" sz="1000" dirty="0" smtClean="0">
                <a:solidFill>
                  <a:schemeClr val="tx1"/>
                </a:solidFill>
              </a:rPr>
              <a:t>Definition: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Key focus areas that address your school needs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Broad enough to address multiple domains (Academics, Talent, System, Culture)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Led with a “continuous improvement” verb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Clear, concise, compelling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Measurable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Provides direction to stakeholders (students, staff, families, community)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Priorities are high-level, whereas, strategies get to the how and individual needs/barriers of a school</a:t>
            </a: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59010" y="5529886"/>
            <a:ext cx="1279344" cy="2155034"/>
          </a:xfrm>
          <a:prstGeom prst="rect">
            <a:avLst/>
          </a:prstGeom>
          <a:solidFill>
            <a:srgbClr val="FFFAEB"/>
          </a:solidFill>
          <a:ln w="254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prstClr val="black"/>
                </a:solidFill>
              </a:rPr>
              <a:t>Identify the barriers that prevent you from achieving your priorities and SMART goals. </a:t>
            </a:r>
          </a:p>
          <a:p>
            <a:endParaRPr lang="en-US" sz="1000" dirty="0">
              <a:solidFill>
                <a:prstClr val="black"/>
              </a:solidFill>
            </a:endParaRPr>
          </a:p>
          <a:p>
            <a:r>
              <a:rPr lang="en-US" sz="1000" dirty="0" smtClean="0">
                <a:solidFill>
                  <a:prstClr val="black"/>
                </a:solidFill>
              </a:rPr>
              <a:t>These barriers should be alterable, foundational, actionable, and wide-reaching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66946" y="5350628"/>
            <a:ext cx="490840" cy="2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19" b="1" dirty="0">
                <a:latin typeface="Arial"/>
                <a:cs typeface="Arial"/>
              </a:rPr>
              <a:t>Barriers</a:t>
            </a:r>
          </a:p>
          <a:p>
            <a:endParaRPr lang="en-US" sz="675" b="1" dirty="0"/>
          </a:p>
        </p:txBody>
      </p:sp>
      <p:sp>
        <p:nvSpPr>
          <p:cNvPr id="52" name="Rectangle 51"/>
          <p:cNvSpPr/>
          <p:nvPr/>
        </p:nvSpPr>
        <p:spPr>
          <a:xfrm>
            <a:off x="4863366" y="5525805"/>
            <a:ext cx="1781685" cy="2155034"/>
          </a:xfrm>
          <a:prstGeom prst="rect">
            <a:avLst/>
          </a:prstGeom>
          <a:solidFill>
            <a:srgbClr val="FFFAEB"/>
          </a:solidFill>
          <a:ln w="254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prstClr val="black"/>
                </a:solidFill>
              </a:rPr>
              <a:t>Strategic Impact is the leading indicators or behavior changes you expect to see if you implement your school strategies. These help with progress monitoring.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368046" y="5351150"/>
            <a:ext cx="803425" cy="2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19" b="1" dirty="0">
                <a:latin typeface="Arial"/>
                <a:cs typeface="Arial"/>
              </a:rPr>
              <a:t>Strategic Impact</a:t>
            </a:r>
          </a:p>
          <a:p>
            <a:endParaRPr lang="en-US" sz="675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49471" y="1711099"/>
            <a:ext cx="6385158" cy="369332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GO Teams approve “Priorities,” “SMART Goals,” and “Barriers” prior to the budget process in January 2019. Some strategies may require School-based Solutions. In those cases, the GO Team will implement the School-based Solutions Process.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54235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7" ma:contentTypeDescription="Create a new document." ma:contentTypeScope="" ma:versionID="caa68c24285ded56b5ed5b9c7f5875b7">
  <xsd:schema xmlns:xsd="http://www.w3.org/2001/XMLSchema" xmlns:xs="http://www.w3.org/2001/XMLSchema" xmlns:p="http://schemas.microsoft.com/office/2006/metadata/properties" xmlns:ns2="d37e30bb-5f32-4411-a640-0b4044b692bf" targetNamespace="http://schemas.microsoft.com/office/2006/metadata/properties" ma:root="true" ma:fieldsID="94e1ed0e9015fcdbb98b45fe0979176a" ns2:_="">
    <xsd:import namespace="d37e30bb-5f32-4411-a640-0b4044b692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3C7494-84E5-4C97-837D-A2B16BF1CA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e30bb-5f32-4411-a640-0b4044b692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B26987-58A3-44A4-B8C2-AE0AC316787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37e30bb-5f32-4411-a640-0b4044b692bf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FB39817-ADC3-4956-9C55-E9F4B94230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29447</TotalTime>
  <Words>803</Words>
  <Application>Microsoft Office PowerPoint</Application>
  <PresentationFormat>Letter Paper (8.5x11 in)</PresentationFormat>
  <Paragraphs>87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Campglover, Arissa</cp:lastModifiedBy>
  <cp:revision>406</cp:revision>
  <cp:lastPrinted>2018-10-18T13:39:45Z</cp:lastPrinted>
  <dcterms:created xsi:type="dcterms:W3CDTF">2015-11-10T14:08:41Z</dcterms:created>
  <dcterms:modified xsi:type="dcterms:W3CDTF">2019-11-09T14:24:05Z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</Properties>
</file>